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Source Sans Pro" panose="020B0503030403020204" pitchFamily="3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microsoft.com/office/2015/10/relationships/revisionInfo" Target="revisionInfo.xml"/></Relationships>
</file>

<file path=ppt/media/image1.png>
</file>

<file path=ppt/media/image10.png>
</file>

<file path=ppt/media/image11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s.magmic.com/demographic-breakdown-casual-mid-core-hard-core-mobile-gamers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www.gamerefinery.com/games-competitive-landscape-categorize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ALPHA PITCH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Where your game is currently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Iterations as a result of feedback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Usability testing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Shape 13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Shape 23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Shape 14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Catch fish to increase your score and beat your opponent – watch out for jellyfish!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Shape 15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Catch fish to increase your score and beat your opponent – watch out for jellyfish!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Shape 18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Catch fish to increase your score and beat your opponent – watch out for jellyfish!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Shape 18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Catch fish to increase your score and beat your opponent – watch out for jellyfish!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Shape 19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Catch fish to increase your score and beat your opponent – watch out for jellyfish!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Shape 20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0" lvl="1" indent="-285750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–"/>
            </a:pPr>
            <a:r>
              <a:rPr lang="en" sz="1500" i="1" u="sng">
                <a:solidFill>
                  <a:schemeClr val="accent5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http://developers.magmic.com/demographic-breakdown-casual-mid-core-hard-core-mobile-gamers/</a:t>
            </a:r>
            <a:endParaRPr sz="1500" i="1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685800" lvl="1" indent="-285750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–"/>
            </a:pPr>
            <a:r>
              <a:rPr lang="en" sz="1500" i="1" u="sng">
                <a:solidFill>
                  <a:schemeClr val="accent5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http://www.gamerefinery.com/games-competitive-landscape-categorize/</a:t>
            </a:r>
            <a:r>
              <a:rPr lang="en" sz="1500" i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1500" i="1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292100" lvl="0" indent="-2857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■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the character designs, I have researched popular mobile games on the Google Play Store. I found that animal characters are common, for example in Angry Birds and Toon Blast. They are usually stylised to be cute, or have anthropomorphised features such as clothes. Having a cute main character will also generate emotional empathy in players more easily, as they will want to take care of it.</a:t>
            </a:r>
            <a:endParaRPr sz="1500" i="1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xfrm>
            <a:off x="1436346" y="1341340"/>
            <a:ext cx="6270922" cy="1573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/>
          <a:lstStyle>
            <a:lvl1pPr marR="0" lvl="0" algn="ct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Source Sans Pro"/>
              <a:buNone/>
              <a:defRPr sz="5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2009930" y="2967209"/>
            <a:ext cx="5123755" cy="814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R="0" lvl="0" algn="ct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None/>
              <a:defRPr sz="17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ctr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ctr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ctr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ctr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ctr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ctr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ctr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ctr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dt" idx="10"/>
          </p:nvPr>
        </p:nvSpPr>
        <p:spPr>
          <a:xfrm>
            <a:off x="564644" y="4840039"/>
            <a:ext cx="1205958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ftr" idx="11"/>
          </p:nvPr>
        </p:nvSpPr>
        <p:spPr>
          <a:xfrm>
            <a:off x="1938040" y="4840039"/>
            <a:ext cx="5267533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7373012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564644" y="558352"/>
            <a:ext cx="8005587" cy="4012253"/>
            <a:chOff x="752858" y="744469"/>
            <a:chExt cx="10674117" cy="5349671"/>
          </a:xfrm>
        </p:grpSpPr>
        <p:sp>
          <p:nvSpPr>
            <p:cNvPr id="64" name="Shape 64"/>
            <p:cNvSpPr/>
            <p:nvPr/>
          </p:nvSpPr>
          <p:spPr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513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109512"/>
                  </a:lnTo>
                  <a:lnTo>
                    <a:pt x="105132" y="109524"/>
                  </a:lnTo>
                  <a:lnTo>
                    <a:pt x="105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65" name="Shape 65"/>
            <p:cNvSpPr/>
            <p:nvPr/>
          </p:nvSpPr>
          <p:spPr>
            <a:xfrm rot="10800000">
              <a:off x="752858" y="744469"/>
              <a:ext cx="3275668" cy="440848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5134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23" y="120000"/>
                  </a:lnTo>
                  <a:cubicBezTo>
                    <a:pt x="-23" y="116376"/>
                    <a:pt x="47" y="113124"/>
                    <a:pt x="0" y="109500"/>
                  </a:cubicBezTo>
                  <a:lnTo>
                    <a:pt x="105134" y="109536"/>
                  </a:lnTo>
                  <a:lnTo>
                    <a:pt x="1051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  <a:defRPr sz="3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1028700" y="1714500"/>
            <a:ext cx="7200900" cy="2686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23850" algn="l" rtl="0">
              <a:lnSpc>
                <a:spcPct val="9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■"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238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–"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■"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–"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–"/>
              <a:defRPr sz="11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9845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042988" y="4840039"/>
            <a:ext cx="90342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573769" y="976020"/>
            <a:ext cx="7209728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/>
          <a:lstStyle>
            <a:lvl1pPr marR="0" lvl="0" algn="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urce Sans Pro"/>
              <a:buNone/>
              <a:defRPr sz="5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573769" y="3162246"/>
            <a:ext cx="7209728" cy="85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228600" algn="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Source Sans Pro"/>
              <a:buNone/>
              <a:defRPr sz="15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Pro"/>
              <a:buNone/>
              <a:defRPr sz="12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Pro"/>
              <a:buNone/>
              <a:defRPr sz="12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Pro"/>
              <a:buNone/>
              <a:defRPr sz="12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lt1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554181" y="4840039"/>
            <a:ext cx="1216807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938234" y="4840039"/>
            <a:ext cx="5267533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7373012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Shape 78"/>
          <p:cNvSpPr/>
          <p:nvPr/>
        </p:nvSpPr>
        <p:spPr>
          <a:xfrm>
            <a:off x="6113971" y="1264239"/>
            <a:ext cx="2456260" cy="330636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5134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109629"/>
                </a:lnTo>
                <a:lnTo>
                  <a:pt x="105134" y="109629"/>
                </a:lnTo>
                <a:lnTo>
                  <a:pt x="1051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  <a:defRPr sz="3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028700" y="1714499"/>
            <a:ext cx="3335839" cy="2686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23850" algn="l" rtl="0">
              <a:lnSpc>
                <a:spcPct val="9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■"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238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–"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■"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–"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–"/>
              <a:defRPr sz="11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9845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2"/>
          </p:nvPr>
        </p:nvSpPr>
        <p:spPr>
          <a:xfrm>
            <a:off x="4894052" y="1714499"/>
            <a:ext cx="3335839" cy="2686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23850" algn="l" rtl="0">
              <a:lnSpc>
                <a:spcPct val="9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■"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238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–"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■"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–"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–"/>
              <a:defRPr sz="11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9845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1042988" y="4840039"/>
            <a:ext cx="90342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  <a:defRPr sz="3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1028700" y="1755648"/>
            <a:ext cx="3332988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/>
          <a:lstStyle>
            <a:lvl1pPr marL="457200" marR="0" lvl="0" indent="-22860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Source Sans Pro"/>
              <a:buNone/>
              <a:defRPr sz="2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  <a:defRPr sz="15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2"/>
          </p:nvPr>
        </p:nvSpPr>
        <p:spPr>
          <a:xfrm>
            <a:off x="1028700" y="2478905"/>
            <a:ext cx="3332988" cy="1921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23850" algn="l" rtl="0">
              <a:lnSpc>
                <a:spcPct val="9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■"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238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–"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■"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–"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–"/>
              <a:defRPr sz="11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9845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body" idx="3"/>
          </p:nvPr>
        </p:nvSpPr>
        <p:spPr>
          <a:xfrm>
            <a:off x="4893761" y="1755648"/>
            <a:ext cx="3332988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/>
          <a:lstStyle>
            <a:lvl1pPr marL="457200" marR="0" lvl="0" indent="-22860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Source Sans Pro"/>
              <a:buNone/>
              <a:defRPr sz="2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  <a:defRPr sz="15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200"/>
              <a:buFont typeface="Source Sans Pro"/>
              <a:buNone/>
              <a:defRPr sz="12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4"/>
          </p:nvPr>
        </p:nvSpPr>
        <p:spPr>
          <a:xfrm>
            <a:off x="4893761" y="2478905"/>
            <a:ext cx="3332988" cy="1921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23850" algn="l" rtl="0">
              <a:lnSpc>
                <a:spcPct val="9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■"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238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–"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■"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–"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–"/>
              <a:defRPr sz="11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9845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dt" idx="10"/>
          </p:nvPr>
        </p:nvSpPr>
        <p:spPr>
          <a:xfrm>
            <a:off x="1042988" y="4840039"/>
            <a:ext cx="90342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ft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  <a:defRPr sz="3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dt" idx="10"/>
          </p:nvPr>
        </p:nvSpPr>
        <p:spPr>
          <a:xfrm>
            <a:off x="1042988" y="4840039"/>
            <a:ext cx="90342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ft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dt" idx="10"/>
          </p:nvPr>
        </p:nvSpPr>
        <p:spPr>
          <a:xfrm>
            <a:off x="1042988" y="4840039"/>
            <a:ext cx="90342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ft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R="0" lvl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ource Sans Pro"/>
              <a:buNone/>
              <a:defRPr sz="3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4692015" y="514351"/>
            <a:ext cx="3909060" cy="3881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23850" algn="l" rtl="0">
              <a:lnSpc>
                <a:spcPct val="9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■"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238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–"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■"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–"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■"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–"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0480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200"/>
              <a:buFont typeface="Source Sans Pro"/>
              <a:buChar char="■"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2"/>
          </p:nvPr>
        </p:nvSpPr>
        <p:spPr>
          <a:xfrm>
            <a:off x="542925" y="2142258"/>
            <a:ext cx="2891790" cy="225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22860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94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None/>
              <a:defRPr sz="11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urce Sans Pro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None/>
              <a:defRPr sz="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None/>
              <a:defRPr sz="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None/>
              <a:defRPr sz="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800"/>
              <a:buFont typeface="Source Sans Pro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dt" idx="10"/>
          </p:nvPr>
        </p:nvSpPr>
        <p:spPr>
          <a:xfrm>
            <a:off x="542925" y="4840039"/>
            <a:ext cx="90342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ftr" idx="11"/>
          </p:nvPr>
        </p:nvSpPr>
        <p:spPr>
          <a:xfrm>
            <a:off x="1654459" y="4840039"/>
            <a:ext cx="1780256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7412355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Shape 112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R="0" lvl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ource Sans Pro"/>
              <a:buNone/>
              <a:defRPr sz="3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pic" idx="2"/>
          </p:nvPr>
        </p:nvSpPr>
        <p:spPr>
          <a:xfrm>
            <a:off x="4149090" y="0"/>
            <a:ext cx="4994910" cy="514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R="0" lvl="0" algn="l" rtl="0">
              <a:lnSpc>
                <a:spcPct val="9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500"/>
              <a:buFont typeface="Source Sans Pro"/>
              <a:buNone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542925" y="2141976"/>
            <a:ext cx="2891790" cy="2258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22860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94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None/>
              <a:defRPr sz="11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urce Sans Pro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None/>
              <a:defRPr sz="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None/>
              <a:defRPr sz="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Source Sans Pro"/>
              <a:buNone/>
              <a:defRPr sz="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800"/>
              <a:buFont typeface="Source Sans Pro"/>
              <a:buNone/>
              <a:defRPr sz="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dt" idx="10"/>
          </p:nvPr>
        </p:nvSpPr>
        <p:spPr>
          <a:xfrm>
            <a:off x="542925" y="4840039"/>
            <a:ext cx="90342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ftr" idx="11"/>
          </p:nvPr>
        </p:nvSpPr>
        <p:spPr>
          <a:xfrm>
            <a:off x="1654459" y="4840039"/>
            <a:ext cx="1780256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sldNum" idx="12"/>
          </p:nvPr>
        </p:nvSpPr>
        <p:spPr>
          <a:xfrm>
            <a:off x="7412355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Shape 121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  <a:defRPr sz="3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 rot="5400000">
            <a:off x="3289697" y="-539353"/>
            <a:ext cx="2678906" cy="72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23850" algn="l" rtl="0">
              <a:lnSpc>
                <a:spcPct val="9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■"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238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–"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■"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–"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–"/>
              <a:defRPr sz="11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9845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dt" idx="10"/>
          </p:nvPr>
        </p:nvSpPr>
        <p:spPr>
          <a:xfrm>
            <a:off x="1042988" y="4840039"/>
            <a:ext cx="90342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ft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 rot="5400000">
            <a:off x="5818367" y="1847171"/>
            <a:ext cx="3932433" cy="1174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  <a:defRPr sz="3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 rot="5400000">
            <a:off x="2129849" y="-633032"/>
            <a:ext cx="3932433" cy="613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23850" algn="l" rtl="0">
              <a:lnSpc>
                <a:spcPct val="9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■"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238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–"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■"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–"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–"/>
              <a:defRPr sz="11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9845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dt" idx="10"/>
          </p:nvPr>
        </p:nvSpPr>
        <p:spPr>
          <a:xfrm>
            <a:off x="1042988" y="4840039"/>
            <a:ext cx="90342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ft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  <a:defRPr sz="3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028700" y="1714500"/>
            <a:ext cx="7200900" cy="2686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23850" algn="l" rtl="0">
              <a:lnSpc>
                <a:spcPct val="9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■"/>
              <a:defRPr sz="15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238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Char char="–"/>
              <a:defRPr sz="15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■"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0480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Char char="–"/>
              <a:defRPr sz="12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98450" algn="l" rtl="0">
              <a:lnSpc>
                <a:spcPct val="94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Source Sans Pro"/>
              <a:buChar char="–"/>
              <a:defRPr sz="11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98450" algn="l" rtl="0">
              <a:lnSpc>
                <a:spcPct val="94000"/>
              </a:lnSpc>
              <a:spcBef>
                <a:spcPts val="400"/>
              </a:spcBef>
              <a:spcAft>
                <a:spcPts val="200"/>
              </a:spcAft>
              <a:buClr>
                <a:schemeClr val="dk2"/>
              </a:buClr>
              <a:buSzPts val="1100"/>
              <a:buFont typeface="Source Sans Pro"/>
              <a:buChar char="■"/>
              <a:defRPr sz="11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1042988" y="4840039"/>
            <a:ext cx="90342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Shape 56"/>
          <p:cNvSpPr/>
          <p:nvPr/>
        </p:nvSpPr>
        <p:spPr>
          <a:xfrm>
            <a:off x="358571" y="282"/>
            <a:ext cx="17145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ctrTitle"/>
          </p:nvPr>
        </p:nvSpPr>
        <p:spPr>
          <a:xfrm>
            <a:off x="1436346" y="1341340"/>
            <a:ext cx="6270922" cy="1573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marR="0" lvl="0" indent="0" algn="ct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Source Sans Pro"/>
              <a:buNone/>
            </a:pPr>
            <a:r>
              <a:rPr lang="en" sz="5400" b="0" i="0" u="none" strike="noStrike" cap="none" dirty="0">
                <a:solidFill>
                  <a:schemeClr val="dk2"/>
                </a:solidFill>
                <a:latin typeface="+mn-lt"/>
                <a:ea typeface="Source Sans Pro"/>
                <a:cs typeface="Source Sans Pro"/>
                <a:sym typeface="Source Sans Pro"/>
              </a:rPr>
              <a:t>L4/5 GROUP 13</a:t>
            </a:r>
            <a:endParaRPr sz="1100" dirty="0">
              <a:latin typeface="+mn-lt"/>
            </a:endParaRPr>
          </a:p>
        </p:txBody>
      </p:sp>
      <p:sp>
        <p:nvSpPr>
          <p:cNvPr id="140" name="Shape 140"/>
          <p:cNvSpPr txBox="1">
            <a:spLocks noGrp="1"/>
          </p:cNvSpPr>
          <p:nvPr>
            <p:ph type="subTitle" idx="1"/>
          </p:nvPr>
        </p:nvSpPr>
        <p:spPr>
          <a:xfrm>
            <a:off x="2009930" y="2967209"/>
            <a:ext cx="5123755" cy="1023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</a:pPr>
            <a:r>
              <a:rPr lang="en" sz="1600" b="0" i="0" u="none" strike="noStrike" cap="none" dirty="0">
                <a:solidFill>
                  <a:schemeClr val="dk2"/>
                </a:solidFill>
                <a:latin typeface="+mn-lt"/>
                <a:ea typeface="Source Sans Pro"/>
                <a:cs typeface="Source Sans Pro"/>
                <a:sym typeface="Source Sans Pro"/>
              </a:rPr>
              <a:t>Amy Potter</a:t>
            </a:r>
            <a:endParaRPr sz="1100" dirty="0">
              <a:latin typeface="+mn-lt"/>
            </a:endParaRPr>
          </a:p>
          <a:p>
            <a:pPr marL="0" marR="0" lvl="0" indent="0" algn="ctr" rtl="0">
              <a:lnSpc>
                <a:spcPct val="9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</a:pPr>
            <a:r>
              <a:rPr lang="en" sz="1600" b="0" i="0" u="none" strike="noStrike" cap="none" dirty="0">
                <a:solidFill>
                  <a:schemeClr val="dk2"/>
                </a:solidFill>
                <a:latin typeface="+mn-lt"/>
                <a:ea typeface="Source Sans Pro"/>
                <a:cs typeface="Source Sans Pro"/>
                <a:sym typeface="Source Sans Pro"/>
              </a:rPr>
              <a:t>Sean Turner</a:t>
            </a:r>
            <a:endParaRPr sz="1100" dirty="0">
              <a:latin typeface="+mn-lt"/>
            </a:endParaRPr>
          </a:p>
          <a:p>
            <a:pPr marL="0" marR="0" lvl="0" indent="0" algn="ctr" rtl="0">
              <a:lnSpc>
                <a:spcPct val="9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</a:pPr>
            <a:r>
              <a:rPr lang="en" sz="1600" b="0" i="0" u="none" strike="noStrike" cap="none" dirty="0">
                <a:solidFill>
                  <a:schemeClr val="dk2"/>
                </a:solidFill>
                <a:latin typeface="+mn-lt"/>
                <a:ea typeface="Source Sans Pro"/>
                <a:cs typeface="Source Sans Pro"/>
                <a:sym typeface="Source Sans Pro"/>
              </a:rPr>
              <a:t>Alex Mednick</a:t>
            </a:r>
            <a:endParaRPr sz="1100" dirty="0">
              <a:latin typeface="+mn-lt"/>
            </a:endParaRPr>
          </a:p>
          <a:p>
            <a:pPr marL="0" marR="0" lvl="0" indent="0" algn="ctr" rtl="0">
              <a:lnSpc>
                <a:spcPct val="9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</a:pPr>
            <a:r>
              <a:rPr lang="en" sz="1600" b="0" i="0" u="none" strike="noStrike" cap="none" dirty="0">
                <a:solidFill>
                  <a:schemeClr val="dk2"/>
                </a:solidFill>
                <a:latin typeface="+mn-lt"/>
                <a:ea typeface="Source Sans Pro"/>
                <a:cs typeface="Source Sans Pro"/>
                <a:sym typeface="Source Sans Pro"/>
              </a:rPr>
              <a:t>Alex Turnbull</a:t>
            </a:r>
            <a:endParaRPr sz="1100" dirty="0">
              <a:latin typeface="+mn-lt"/>
            </a:endParaRPr>
          </a:p>
          <a:p>
            <a:pPr marL="0" marR="0" lvl="0" indent="0" algn="ctr" rtl="0">
              <a:lnSpc>
                <a:spcPct val="9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</a:pPr>
            <a:endParaRPr sz="1600" b="0" i="0" u="none" strike="noStrike" cap="none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500"/>
          </a:xfrm>
          <a:prstGeom prst="rect">
            <a:avLst/>
          </a:prstGeom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Management</a:t>
            </a:r>
            <a:endParaRPr dirty="0">
              <a:latin typeface="+mn-lt"/>
            </a:endParaRPr>
          </a:p>
        </p:txBody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932550" y="1628850"/>
            <a:ext cx="3172238" cy="2685900"/>
          </a:xfrm>
          <a:prstGeom prst="rect">
            <a:avLst/>
          </a:prstGeom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u="sng" dirty="0">
                <a:latin typeface="+mn-lt"/>
              </a:rPr>
              <a:t>Hour logged vs sprint total</a:t>
            </a:r>
            <a:endParaRPr sz="1800" u="sng" dirty="0">
              <a:latin typeface="+mn-lt"/>
            </a:endParaRPr>
          </a:p>
          <a:p>
            <a:pPr marL="0" lvl="0" indent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dirty="0">
                <a:latin typeface="+mn-lt"/>
              </a:rPr>
              <a:t>Amy Potter: 23h 45m/30h</a:t>
            </a:r>
            <a:endParaRPr sz="1800" dirty="0">
              <a:latin typeface="+mn-lt"/>
            </a:endParaRPr>
          </a:p>
          <a:p>
            <a:pPr marL="0" lvl="0" indent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dirty="0">
                <a:latin typeface="+mn-lt"/>
              </a:rPr>
              <a:t>Alex Turnbull: 21h 45m/30h</a:t>
            </a:r>
            <a:endParaRPr sz="1800" dirty="0">
              <a:latin typeface="+mn-lt"/>
            </a:endParaRPr>
          </a:p>
          <a:p>
            <a:pPr marL="0" lvl="0" indent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dirty="0">
                <a:latin typeface="+mn-lt"/>
              </a:rPr>
              <a:t>Alex Mednick: 24h 30m/30h</a:t>
            </a:r>
            <a:endParaRPr sz="1800" dirty="0">
              <a:latin typeface="+mn-lt"/>
            </a:endParaRPr>
          </a:p>
          <a:p>
            <a:pPr marL="0" lvl="0" indent="0">
              <a:spcBef>
                <a:spcPts val="800"/>
              </a:spcBef>
              <a:spcAft>
                <a:spcPts val="200"/>
              </a:spcAft>
              <a:buNone/>
            </a:pPr>
            <a:r>
              <a:rPr lang="en" sz="1800" dirty="0">
                <a:latin typeface="+mn-lt"/>
              </a:rPr>
              <a:t>Sean Turner: 26h 30m/30h </a:t>
            </a:r>
            <a:endParaRPr sz="1800" dirty="0">
              <a:latin typeface="+mn-lt"/>
            </a:endParaRPr>
          </a:p>
        </p:txBody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5219000" y="1628850"/>
            <a:ext cx="2837400" cy="2685900"/>
          </a:xfrm>
          <a:prstGeom prst="rect">
            <a:avLst/>
          </a:prstGeom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u="sng" dirty="0">
                <a:latin typeface="Arial" panose="020B0604020202020204" pitchFamily="34" charset="0"/>
                <a:cs typeface="Arial" panose="020B0604020202020204" pitchFamily="34" charset="0"/>
              </a:rPr>
              <a:t>Emails</a:t>
            </a:r>
            <a:endParaRPr sz="18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dirty="0">
                <a:latin typeface="Arial" panose="020B0604020202020204" pitchFamily="34" charset="0"/>
                <a:cs typeface="Arial" panose="020B0604020202020204" pitchFamily="34" charset="0"/>
              </a:rPr>
              <a:t>Amy Potter: 25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dirty="0">
                <a:latin typeface="Arial" panose="020B0604020202020204" pitchFamily="34" charset="0"/>
                <a:cs typeface="Arial" panose="020B0604020202020204" pitchFamily="34" charset="0"/>
              </a:rPr>
              <a:t>Alex Turnbull: 6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dirty="0">
                <a:latin typeface="Arial" panose="020B0604020202020204" pitchFamily="34" charset="0"/>
                <a:cs typeface="Arial" panose="020B0604020202020204" pitchFamily="34" charset="0"/>
              </a:rPr>
              <a:t>Alex Mednick: 11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rtl="0">
              <a:spcBef>
                <a:spcPts val="800"/>
              </a:spcBef>
              <a:spcAft>
                <a:spcPts val="200"/>
              </a:spcAft>
              <a:buNone/>
            </a:pPr>
            <a:r>
              <a:rPr lang="en" sz="1800" dirty="0">
                <a:latin typeface="Arial" panose="020B0604020202020204" pitchFamily="34" charset="0"/>
                <a:cs typeface="Arial" panose="020B0604020202020204" pitchFamily="34" charset="0"/>
              </a:rPr>
              <a:t>Sean Turner: 13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5B39A0-8E7C-4406-A82A-A19B447B387D}"/>
              </a:ext>
            </a:extLst>
          </p:cNvPr>
          <p:cNvSpPr txBox="1"/>
          <p:nvPr/>
        </p:nvSpPr>
        <p:spPr>
          <a:xfrm>
            <a:off x="627399" y="4732187"/>
            <a:ext cx="88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AP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1028700" y="581025"/>
            <a:ext cx="7200900" cy="3819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Source Sans Pro"/>
              <a:buNone/>
            </a:pPr>
            <a:endParaRPr sz="6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ctr" rtl="0">
              <a:lnSpc>
                <a:spcPct val="94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Source Sans Pro"/>
              <a:buNone/>
            </a:pPr>
            <a:r>
              <a:rPr lang="en" sz="6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Questions?</a:t>
            </a:r>
            <a:endParaRPr sz="60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</a:pPr>
            <a:r>
              <a:rPr lang="en" sz="3300" b="0" i="0" u="none" strike="noStrike" cap="none" dirty="0">
                <a:solidFill>
                  <a:schemeClr val="dk2"/>
                </a:solidFill>
                <a:latin typeface="+mn-lt"/>
                <a:ea typeface="Source Sans Pro"/>
                <a:cs typeface="Source Sans Pro"/>
                <a:sym typeface="Source Sans Pro"/>
              </a:rPr>
              <a:t>Market Overview</a:t>
            </a:r>
            <a:endParaRPr sz="3300" b="0" i="0" u="none" strike="noStrike" cap="none" dirty="0">
              <a:solidFill>
                <a:schemeClr val="dk2"/>
              </a:solidFill>
              <a:latin typeface="+mn-lt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1028700" y="1714500"/>
            <a:ext cx="6027900" cy="26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92100" marR="0" lvl="0" indent="-31750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</a:pPr>
            <a:r>
              <a:rPr lang="en" sz="2000" dirty="0">
                <a:latin typeface="+mn-lt"/>
              </a:rPr>
              <a:t>Two hungry otters compete for the greatest haul of fish whilst sabotaging their opponent.</a:t>
            </a:r>
            <a:endParaRPr sz="2000" b="0" i="0" u="none" strike="noStrike" cap="none" dirty="0">
              <a:solidFill>
                <a:schemeClr val="dk2"/>
              </a:solidFill>
              <a:latin typeface="+mn-lt"/>
              <a:ea typeface="Source Sans Pro"/>
              <a:cs typeface="Source Sans Pro"/>
              <a:sym typeface="Source Sans Pro"/>
            </a:endParaRPr>
          </a:p>
          <a:p>
            <a:pPr marL="292100" marR="0" lvl="0" indent="-317500" algn="l" rtl="0">
              <a:lnSpc>
                <a:spcPct val="94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</a:pPr>
            <a:r>
              <a:rPr lang="en" sz="2000" b="0" i="0" u="none" strike="noStrike" cap="none" dirty="0">
                <a:solidFill>
                  <a:schemeClr val="dk2"/>
                </a:solidFill>
                <a:latin typeface="+mn-lt"/>
                <a:ea typeface="Source Sans Pro"/>
                <a:cs typeface="Source Sans Pro"/>
                <a:sym typeface="Source Sans Pro"/>
              </a:rPr>
              <a:t>Platform – Mobile</a:t>
            </a:r>
            <a:endParaRPr sz="2000" dirty="0">
              <a:latin typeface="+mn-lt"/>
            </a:endParaRPr>
          </a:p>
          <a:p>
            <a:pPr marL="292100" marR="0" lvl="0" indent="-317500" algn="l" rtl="0">
              <a:lnSpc>
                <a:spcPct val="94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</a:pPr>
            <a:r>
              <a:rPr lang="en" sz="2000" b="0" i="0" u="none" strike="noStrike" cap="none" dirty="0">
                <a:solidFill>
                  <a:schemeClr val="dk2"/>
                </a:solidFill>
                <a:latin typeface="+mn-lt"/>
                <a:ea typeface="Source Sans Pro"/>
                <a:cs typeface="Source Sans Pro"/>
                <a:sym typeface="Source Sans Pro"/>
              </a:rPr>
              <a:t>Casual/mid-core gamers</a:t>
            </a:r>
            <a:endParaRPr sz="2000" b="0" i="0" u="none" strike="noStrike" cap="none" dirty="0">
              <a:solidFill>
                <a:schemeClr val="dk2"/>
              </a:solidFill>
              <a:latin typeface="+mn-lt"/>
              <a:ea typeface="Source Sans Pro"/>
              <a:cs typeface="Source Sans Pro"/>
              <a:sym typeface="Source Sans Pro"/>
            </a:endParaRPr>
          </a:p>
          <a:p>
            <a:pPr marL="685800" marR="0" lvl="1" indent="-317500" algn="l" rtl="0">
              <a:lnSpc>
                <a:spcPct val="94000"/>
              </a:lnSpc>
              <a:spcBef>
                <a:spcPts val="900"/>
              </a:spcBef>
              <a:spcAft>
                <a:spcPts val="0"/>
              </a:spcAft>
              <a:buSzPts val="2000"/>
              <a:buChar char="–"/>
            </a:pPr>
            <a:r>
              <a:rPr lang="en" sz="2000" dirty="0">
                <a:latin typeface="+mn-lt"/>
              </a:rPr>
              <a:t>Female</a:t>
            </a:r>
            <a:endParaRPr sz="2000" dirty="0">
              <a:latin typeface="+mn-lt"/>
            </a:endParaRPr>
          </a:p>
          <a:p>
            <a:pPr marL="685800" marR="0" lvl="1" indent="-317500" algn="l" rtl="0">
              <a:lnSpc>
                <a:spcPct val="94000"/>
              </a:lnSpc>
              <a:spcBef>
                <a:spcPts val="900"/>
              </a:spcBef>
              <a:spcAft>
                <a:spcPts val="0"/>
              </a:spcAft>
              <a:buSzPts val="2000"/>
              <a:buChar char="–"/>
            </a:pPr>
            <a:r>
              <a:rPr lang="en" sz="2000" dirty="0">
                <a:latin typeface="+mn-lt"/>
              </a:rPr>
              <a:t>21-35 age range</a:t>
            </a:r>
            <a:endParaRPr sz="2000" dirty="0">
              <a:latin typeface="+mn-lt"/>
            </a:endParaRPr>
          </a:p>
          <a:p>
            <a:pPr marL="292100" marR="0" lvl="0" indent="-190500" algn="l" rtl="0">
              <a:lnSpc>
                <a:spcPct val="94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Sans Pro"/>
              <a:buNone/>
            </a:pPr>
            <a:endParaRPr sz="1500" b="0" i="0" u="none" strike="noStrike" cap="none" dirty="0">
              <a:solidFill>
                <a:schemeClr val="dk2"/>
              </a:solidFill>
              <a:latin typeface="+mn-lt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8250" y="1081950"/>
            <a:ext cx="3841100" cy="384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6A40C8-8DE1-46C4-B36B-8C310C9FA314}"/>
              </a:ext>
            </a:extLst>
          </p:cNvPr>
          <p:cNvSpPr txBox="1"/>
          <p:nvPr/>
        </p:nvSpPr>
        <p:spPr>
          <a:xfrm>
            <a:off x="627399" y="4732187"/>
            <a:ext cx="88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4206000" cy="1114500"/>
          </a:xfrm>
          <a:prstGeom prst="rect">
            <a:avLst/>
          </a:prstGeom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The Game</a:t>
            </a:r>
            <a:endParaRPr dirty="0">
              <a:latin typeface="+mn-lt"/>
            </a:endParaRPr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1028700" y="1714500"/>
            <a:ext cx="4206000" cy="2685900"/>
          </a:xfrm>
          <a:prstGeom prst="rect">
            <a:avLst/>
          </a:prstGeom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342900" indent="-342900"/>
            <a:r>
              <a:rPr lang="en" sz="2000" dirty="0">
                <a:latin typeface="+mn-lt"/>
              </a:rPr>
              <a:t>Adversarial</a:t>
            </a:r>
            <a:endParaRPr sz="2000" dirty="0">
              <a:latin typeface="+mn-lt"/>
            </a:endParaRPr>
          </a:p>
          <a:p>
            <a:pPr marL="342900" indent="-342900"/>
            <a:r>
              <a:rPr lang="en" sz="2000" dirty="0">
                <a:latin typeface="+mn-lt"/>
              </a:rPr>
              <a:t>Turn-Based</a:t>
            </a:r>
            <a:endParaRPr sz="2000" dirty="0">
              <a:latin typeface="+mn-lt"/>
            </a:endParaRPr>
          </a:p>
          <a:p>
            <a:pPr marL="342900" indent="-342900"/>
            <a:r>
              <a:rPr lang="en" sz="2000" dirty="0">
                <a:latin typeface="+mn-lt"/>
              </a:rPr>
              <a:t>Symmetrical</a:t>
            </a:r>
            <a:endParaRPr sz="2000" dirty="0">
              <a:latin typeface="+mn-lt"/>
            </a:endParaRPr>
          </a:p>
          <a:p>
            <a:pPr marL="0" lvl="0" indent="0">
              <a:spcBef>
                <a:spcPts val="80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  <a:p>
            <a:pPr marL="0" lvl="0" indent="0">
              <a:spcBef>
                <a:spcPts val="800"/>
              </a:spcBef>
              <a:spcAft>
                <a:spcPts val="200"/>
              </a:spcAft>
              <a:buNone/>
            </a:pPr>
            <a:endParaRPr dirty="0">
              <a:latin typeface="+mn-lt"/>
            </a:endParaRPr>
          </a:p>
        </p:txBody>
      </p:sp>
      <p:pic>
        <p:nvPicPr>
          <p:cNvPr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5263" y="564350"/>
            <a:ext cx="2804325" cy="39167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CB85CE-8FA3-4BD0-ABCA-13F1F21F2DDF}"/>
              </a:ext>
            </a:extLst>
          </p:cNvPr>
          <p:cNvSpPr txBox="1"/>
          <p:nvPr/>
        </p:nvSpPr>
        <p:spPr>
          <a:xfrm>
            <a:off x="627399" y="4732187"/>
            <a:ext cx="88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</a:pPr>
            <a:r>
              <a:rPr lang="en" sz="3300" b="0" i="0" u="none" strike="noStrike" cap="none" dirty="0">
                <a:solidFill>
                  <a:schemeClr val="dk2"/>
                </a:solidFill>
                <a:latin typeface="+mn-lt"/>
                <a:sym typeface="Source Sans Pro"/>
              </a:rPr>
              <a:t>What Does the Player Do?</a:t>
            </a:r>
            <a:br>
              <a:rPr lang="en" sz="3300" b="0" i="0" u="none" strike="noStrike" cap="none" dirty="0">
                <a:solidFill>
                  <a:schemeClr val="dk2"/>
                </a:solidFill>
                <a:latin typeface="+mn-lt"/>
                <a:sym typeface="Source Sans Pro"/>
              </a:rPr>
            </a:br>
            <a:endParaRPr sz="3300" b="0" i="0" u="none" strike="noStrike" cap="none" dirty="0">
              <a:solidFill>
                <a:schemeClr val="dk2"/>
              </a:solidFill>
              <a:latin typeface="+mn-lt"/>
              <a:sym typeface="Source Sans Pro"/>
            </a:endParaRPr>
          </a:p>
        </p:txBody>
      </p:sp>
      <p:cxnSp>
        <p:nvCxnSpPr>
          <p:cNvPr id="162" name="Shape 162"/>
          <p:cNvCxnSpPr/>
          <p:nvPr/>
        </p:nvCxnSpPr>
        <p:spPr>
          <a:xfrm>
            <a:off x="4056400" y="2915025"/>
            <a:ext cx="1537200" cy="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Shape 163"/>
          <p:cNvCxnSpPr/>
          <p:nvPr/>
        </p:nvCxnSpPr>
        <p:spPr>
          <a:xfrm>
            <a:off x="4343725" y="2958125"/>
            <a:ext cx="0" cy="1163700"/>
          </a:xfrm>
          <a:prstGeom prst="straightConnector1">
            <a:avLst/>
          </a:prstGeom>
          <a:noFill/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Shape 164"/>
          <p:cNvCxnSpPr/>
          <p:nvPr/>
        </p:nvCxnSpPr>
        <p:spPr>
          <a:xfrm rot="10800000">
            <a:off x="5291950" y="2494800"/>
            <a:ext cx="0" cy="380700"/>
          </a:xfrm>
          <a:prstGeom prst="straightConnector1">
            <a:avLst/>
          </a:prstGeom>
          <a:noFill/>
          <a:ln w="38100" cap="flat" cmpd="sng">
            <a:solidFill>
              <a:srgbClr val="CC412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6400" y="3577750"/>
            <a:ext cx="1114500" cy="11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178525" y="1496975"/>
            <a:ext cx="958300" cy="958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7" name="Shape 167"/>
          <p:cNvCxnSpPr/>
          <p:nvPr/>
        </p:nvCxnSpPr>
        <p:spPr>
          <a:xfrm>
            <a:off x="6457275" y="2915025"/>
            <a:ext cx="1537200" cy="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Shape 168"/>
          <p:cNvCxnSpPr/>
          <p:nvPr/>
        </p:nvCxnSpPr>
        <p:spPr>
          <a:xfrm>
            <a:off x="6744600" y="2958125"/>
            <a:ext cx="0" cy="358500"/>
          </a:xfrm>
          <a:prstGeom prst="straightConnector1">
            <a:avLst/>
          </a:prstGeom>
          <a:noFill/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Shape 169"/>
          <p:cNvCxnSpPr/>
          <p:nvPr/>
        </p:nvCxnSpPr>
        <p:spPr>
          <a:xfrm rot="10800000">
            <a:off x="7692825" y="1930200"/>
            <a:ext cx="0" cy="945300"/>
          </a:xfrm>
          <a:prstGeom prst="straightConnector1">
            <a:avLst/>
          </a:prstGeom>
          <a:noFill/>
          <a:ln w="38100" cap="flat" cmpd="sng">
            <a:solidFill>
              <a:srgbClr val="CC412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978700" y="1496975"/>
            <a:ext cx="958300" cy="958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1" name="Shape 171"/>
          <p:cNvCxnSpPr/>
          <p:nvPr/>
        </p:nvCxnSpPr>
        <p:spPr>
          <a:xfrm rot="10800000">
            <a:off x="4525700" y="3208775"/>
            <a:ext cx="0" cy="55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2" name="Shape 172"/>
          <p:cNvCxnSpPr/>
          <p:nvPr/>
        </p:nvCxnSpPr>
        <p:spPr>
          <a:xfrm rot="10800000">
            <a:off x="5459575" y="2440300"/>
            <a:ext cx="0" cy="344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3" name="Shape 173"/>
          <p:cNvCxnSpPr/>
          <p:nvPr/>
        </p:nvCxnSpPr>
        <p:spPr>
          <a:xfrm>
            <a:off x="7550025" y="2282150"/>
            <a:ext cx="0" cy="48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4" name="Shape 174"/>
          <p:cNvCxnSpPr/>
          <p:nvPr/>
        </p:nvCxnSpPr>
        <p:spPr>
          <a:xfrm>
            <a:off x="6889125" y="3072350"/>
            <a:ext cx="0" cy="38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0925" y="3374775"/>
            <a:ext cx="1323800" cy="132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/>
        </p:nvSpPr>
        <p:spPr>
          <a:xfrm>
            <a:off x="969800" y="1628850"/>
            <a:ext cx="3053100" cy="28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§"/>
            </a:pPr>
            <a:r>
              <a:rPr lang="en" sz="2000" dirty="0">
                <a:latin typeface="Arial" panose="020B0604020202020204" pitchFamily="34" charset="0"/>
                <a:cs typeface="Arial" panose="020B0604020202020204" pitchFamily="34" charset="0"/>
              </a:rPr>
              <a:t>Alternating turns.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§"/>
            </a:pPr>
            <a:r>
              <a:rPr lang="en" sz="2000" dirty="0">
                <a:latin typeface="Arial" panose="020B0604020202020204" pitchFamily="34" charset="0"/>
                <a:cs typeface="Arial" panose="020B0604020202020204" pitchFamily="34" charset="0"/>
              </a:rPr>
              <a:t>Players tap once per turn to reel in.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55600"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§"/>
            </a:pPr>
            <a:r>
              <a:rPr lang="en" sz="2000" dirty="0">
                <a:latin typeface="Arial" panose="020B0604020202020204" pitchFamily="34" charset="0"/>
                <a:cs typeface="Arial" panose="020B0604020202020204" pitchFamily="34" charset="0"/>
              </a:rPr>
              <a:t>The next player’s turn begins instantly.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10A6D8-75FE-4436-B350-1A3ECE3DF271}"/>
              </a:ext>
            </a:extLst>
          </p:cNvPr>
          <p:cNvSpPr txBox="1"/>
          <p:nvPr/>
        </p:nvSpPr>
        <p:spPr>
          <a:xfrm>
            <a:off x="627399" y="4732187"/>
            <a:ext cx="88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</a:pPr>
            <a:r>
              <a:rPr lang="en" dirty="0">
                <a:latin typeface="+mn-lt"/>
              </a:rPr>
              <a:t>Core Game Loop</a:t>
            </a:r>
            <a:endParaRPr sz="3300" b="0" i="0" u="none" strike="noStrike" cap="none" dirty="0">
              <a:solidFill>
                <a:schemeClr val="dk2"/>
              </a:solidFill>
              <a:latin typeface="+mn-lt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950" y="1588100"/>
            <a:ext cx="4814775" cy="32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556DB2-1452-4DA3-9209-6467B6DB8E15}"/>
              </a:ext>
            </a:extLst>
          </p:cNvPr>
          <p:cNvSpPr txBox="1"/>
          <p:nvPr/>
        </p:nvSpPr>
        <p:spPr>
          <a:xfrm>
            <a:off x="627399" y="4732187"/>
            <a:ext cx="88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</a:pPr>
            <a:r>
              <a:rPr lang="en" dirty="0">
                <a:latin typeface="+mn-lt"/>
              </a:rPr>
              <a:t>The Challenge</a:t>
            </a:r>
            <a:endParaRPr sz="3300" b="0" i="0" u="none" strike="noStrike" cap="none" dirty="0">
              <a:solidFill>
                <a:schemeClr val="dk2"/>
              </a:solidFill>
              <a:latin typeface="+mn-lt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0" name="Shape 190"/>
          <p:cNvSpPr txBox="1"/>
          <p:nvPr/>
        </p:nvSpPr>
        <p:spPr>
          <a:xfrm>
            <a:off x="955425" y="1321800"/>
            <a:ext cx="5387700" cy="3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>
                <a:latin typeface="+mn-lt"/>
              </a:rPr>
              <a:t>Competition comes from tactics.</a:t>
            </a:r>
            <a:endParaRPr sz="2000" dirty="0">
              <a:latin typeface="+mn-lt"/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>
              <a:latin typeface="+mn-lt"/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>
                <a:latin typeface="+mn-lt"/>
              </a:rPr>
              <a:t>People fun.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sz="2000" dirty="0">
              <a:latin typeface="+mn-lt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>
                <a:latin typeface="+mn-lt"/>
              </a:rPr>
              <a:t>Offensive and defensive dynamics.</a:t>
            </a:r>
          </a:p>
          <a:p>
            <a:pPr lvl="8"/>
            <a:r>
              <a:rPr lang="en" sz="2000" dirty="0">
                <a:latin typeface="+mn-lt"/>
              </a:rPr>
              <a:t>	- Catch a fish to score?	</a:t>
            </a:r>
            <a:endParaRPr lang="en-GB" sz="2000" dirty="0">
              <a:latin typeface="+mn-lt"/>
            </a:endParaRPr>
          </a:p>
          <a:p>
            <a:pPr lvl="6"/>
            <a:r>
              <a:rPr lang="en-GB" sz="2000" dirty="0">
                <a:latin typeface="+mn-lt"/>
              </a:rPr>
              <a:t>	- Or reel in early to sabotage 	opponent?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+mn-lt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6750" y="2079538"/>
            <a:ext cx="1911124" cy="1911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Shape 1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8075" y="423825"/>
            <a:ext cx="2282550" cy="228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Shape 1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2674" y="2463650"/>
            <a:ext cx="1694301" cy="16943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EF7DA8-CEE6-4AD8-AF31-922F0C969B48}"/>
              </a:ext>
            </a:extLst>
          </p:cNvPr>
          <p:cNvSpPr txBox="1"/>
          <p:nvPr/>
        </p:nvSpPr>
        <p:spPr>
          <a:xfrm>
            <a:off x="627399" y="4732187"/>
            <a:ext cx="88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</a:pPr>
            <a:r>
              <a:rPr lang="en" dirty="0">
                <a:latin typeface="+mn-lt"/>
              </a:rPr>
              <a:t>The Alpha Build</a:t>
            </a:r>
            <a:endParaRPr sz="3300" b="0" i="0" u="none" strike="noStrike" cap="none" dirty="0">
              <a:solidFill>
                <a:schemeClr val="dk2"/>
              </a:solidFill>
              <a:latin typeface="+mn-lt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0" name="Shape 200"/>
          <p:cNvSpPr txBox="1"/>
          <p:nvPr/>
        </p:nvSpPr>
        <p:spPr>
          <a:xfrm>
            <a:off x="955425" y="1321800"/>
            <a:ext cx="4159200" cy="3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>
                <a:latin typeface="+mn-lt"/>
              </a:rPr>
              <a:t>Alternating reeling-in mechanic</a:t>
            </a:r>
            <a:endParaRPr sz="2000" dirty="0">
              <a:latin typeface="+mn-lt"/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>
              <a:latin typeface="+mn-lt"/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>
                <a:latin typeface="+mn-lt"/>
              </a:rPr>
              <a:t>Fish and Jellyfish</a:t>
            </a:r>
            <a:endParaRPr sz="2000" dirty="0">
              <a:latin typeface="+mn-lt"/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>
              <a:latin typeface="+mn-lt"/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>
                <a:latin typeface="+mn-lt"/>
              </a:rPr>
              <a:t>Game Timer</a:t>
            </a:r>
            <a:endParaRPr sz="2000" dirty="0">
              <a:latin typeface="+mn-lt"/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>
              <a:latin typeface="+mn-lt"/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>
                <a:latin typeface="+mn-lt"/>
              </a:rPr>
              <a:t>Scoring, winning and losing</a:t>
            </a:r>
            <a:endParaRPr sz="2000" dirty="0">
              <a:latin typeface="+mn-lt"/>
            </a:endParaRPr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>
              <a:latin typeface="+mn-lt"/>
            </a:endParaRP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>
                <a:latin typeface="+mn-lt"/>
              </a:rPr>
              <a:t>Power-ups and final art will be implemented next</a:t>
            </a:r>
            <a:endParaRPr sz="2000" dirty="0">
              <a:latin typeface="+mn-lt"/>
            </a:endParaRPr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7050" y="781325"/>
            <a:ext cx="2804325" cy="39167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AA729E-10F8-497E-A90B-7377969E152D}"/>
              </a:ext>
            </a:extLst>
          </p:cNvPr>
          <p:cNvSpPr txBox="1"/>
          <p:nvPr/>
        </p:nvSpPr>
        <p:spPr>
          <a:xfrm>
            <a:off x="627399" y="4732187"/>
            <a:ext cx="88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AM + AT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</a:pPr>
            <a:r>
              <a:rPr lang="en" dirty="0">
                <a:latin typeface="+mn-lt"/>
              </a:rPr>
              <a:t>Art Progress</a:t>
            </a:r>
            <a:endParaRPr sz="3300" b="0" i="0" u="none" strike="noStrike" cap="none" dirty="0">
              <a:solidFill>
                <a:schemeClr val="dk2"/>
              </a:solidFill>
              <a:latin typeface="+mn-lt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8" name="Shape 208"/>
          <p:cNvSpPr txBox="1"/>
          <p:nvPr/>
        </p:nvSpPr>
        <p:spPr>
          <a:xfrm>
            <a:off x="955425" y="1321800"/>
            <a:ext cx="2377800" cy="3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/>
              <a:t>Almost all assets have a final game-ready sprite.</a:t>
            </a:r>
            <a:endParaRPr sz="2000" dirty="0"/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/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/>
              <a:t>Some (e.g. fish) still need animations.</a:t>
            </a:r>
            <a:endParaRPr sz="2000" dirty="0"/>
          </a:p>
        </p:txBody>
      </p:sp>
      <p:pic>
        <p:nvPicPr>
          <p:cNvPr id="209" name="Shape 209"/>
          <p:cNvPicPr preferRelativeResize="0"/>
          <p:nvPr/>
        </p:nvPicPr>
        <p:blipFill rotWithShape="1">
          <a:blip r:embed="rId3">
            <a:alphaModFix/>
          </a:blip>
          <a:srcRect l="803"/>
          <a:stretch/>
        </p:blipFill>
        <p:spPr>
          <a:xfrm>
            <a:off x="3517775" y="2213025"/>
            <a:ext cx="2897825" cy="2485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9950" y="482550"/>
            <a:ext cx="4216028" cy="421602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476585-F513-4378-B762-57F25EE9F21C}"/>
              </a:ext>
            </a:extLst>
          </p:cNvPr>
          <p:cNvSpPr txBox="1"/>
          <p:nvPr/>
        </p:nvSpPr>
        <p:spPr>
          <a:xfrm>
            <a:off x="627399" y="4732187"/>
            <a:ext cx="88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1028700" y="514350"/>
            <a:ext cx="72009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Source Sans Pro"/>
              <a:buNone/>
            </a:pPr>
            <a:r>
              <a:rPr lang="en" dirty="0">
                <a:latin typeface="+mn-lt"/>
              </a:rPr>
              <a:t>Iterations</a:t>
            </a:r>
            <a:endParaRPr sz="3300" b="0" i="0" u="none" strike="noStrike" cap="none" dirty="0">
              <a:solidFill>
                <a:schemeClr val="dk2"/>
              </a:solidFill>
              <a:latin typeface="+mn-lt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17" name="Shape 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2100" y="1170275"/>
            <a:ext cx="1909984" cy="314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Shape 2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3475" y="1178488"/>
            <a:ext cx="2254174" cy="3148324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Shape 219"/>
          <p:cNvSpPr txBox="1"/>
          <p:nvPr/>
        </p:nvSpPr>
        <p:spPr>
          <a:xfrm>
            <a:off x="1028700" y="1296375"/>
            <a:ext cx="2473800" cy="3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000" dirty="0"/>
              <a:t>Power-ups</a:t>
            </a:r>
            <a:endParaRPr lang="en" sz="2000" dirty="0"/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" sz="2000" dirty="0"/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/>
              <a:t>More visual feedback</a:t>
            </a:r>
            <a:endParaRPr sz="2000" dirty="0"/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/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/>
              <a:t>Fish move in other direction</a:t>
            </a:r>
            <a:endParaRPr sz="2000" dirty="0"/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000" dirty="0"/>
          </a:p>
          <a:p>
            <a:pPr marL="342900" lvl="0" indent="-3429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" sz="2000" dirty="0"/>
              <a:t>Explanation of controls</a:t>
            </a:r>
            <a:endParaRPr sz="20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A2081-CAEA-466C-96FA-C95F01FE16DC}"/>
              </a:ext>
            </a:extLst>
          </p:cNvPr>
          <p:cNvSpPr txBox="1"/>
          <p:nvPr/>
        </p:nvSpPr>
        <p:spPr>
          <a:xfrm>
            <a:off x="627399" y="4732187"/>
            <a:ext cx="887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AP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410</Words>
  <Application>Microsoft Office PowerPoint</Application>
  <PresentationFormat>On-screen Show (16:9)</PresentationFormat>
  <Paragraphs>95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Source Sans Pro</vt:lpstr>
      <vt:lpstr>Arial</vt:lpstr>
      <vt:lpstr>Wingdings</vt:lpstr>
      <vt:lpstr>Calibri</vt:lpstr>
      <vt:lpstr>Simple Light</vt:lpstr>
      <vt:lpstr>Crop</vt:lpstr>
      <vt:lpstr>L4/5 GROUP 13</vt:lpstr>
      <vt:lpstr>Market Overview</vt:lpstr>
      <vt:lpstr>The Game</vt:lpstr>
      <vt:lpstr>What Does the Player Do? </vt:lpstr>
      <vt:lpstr>Core Game Loop</vt:lpstr>
      <vt:lpstr>The Challenge</vt:lpstr>
      <vt:lpstr>The Alpha Build</vt:lpstr>
      <vt:lpstr>Art Progress</vt:lpstr>
      <vt:lpstr>Iterations</vt:lpstr>
      <vt:lpstr>Management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L4/5 GROUP 13</dc:title>
  <dc:creator>Games</dc:creator>
  <cp:lastModifiedBy>Games</cp:lastModifiedBy>
  <cp:revision>4</cp:revision>
  <dcterms:modified xsi:type="dcterms:W3CDTF">2018-03-07T12:42:27Z</dcterms:modified>
</cp:coreProperties>
</file>